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1" r:id="rId2"/>
  </p:sldIdLst>
  <p:sldSz cx="43891200" cy="32918400"/>
  <p:notesSz cx="6858000" cy="9144000"/>
  <p:defaultTextStyle>
    <a:defPPr>
      <a:defRPr lang="en-US"/>
    </a:defPPr>
    <a:lvl1pPr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2193925" indent="-1736725"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4387850" indent="-3473450"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6583363" indent="-5211763"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8777288" indent="-6948488"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8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8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8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8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DC4C39"/>
    <a:srgbClr val="092060"/>
    <a:srgbClr val="052754"/>
    <a:srgbClr val="D74520"/>
    <a:srgbClr val="5771A1"/>
    <a:srgbClr val="DE62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99"/>
    <p:restoredTop sz="94674"/>
  </p:normalViewPr>
  <p:slideViewPr>
    <p:cSldViewPr snapToObjects="1">
      <p:cViewPr>
        <p:scale>
          <a:sx n="44" d="100"/>
          <a:sy n="44" d="100"/>
        </p:scale>
        <p:origin x="-1176" y="144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3E645C15-BC93-A44A-A06A-B4B04C4ED5F7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E72FF227-20E3-6C4F-8C56-249F9EE6D5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6231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ＭＳ Ｐゴシック" pitchFamily="-108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ackground Po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361856"/>
            <a:ext cx="43891200" cy="28528144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0" y="4433864"/>
            <a:ext cx="43891200" cy="0"/>
          </a:xfrm>
          <a:prstGeom prst="line">
            <a:avLst/>
          </a:prstGeom>
          <a:ln w="215900" cmpd="sng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74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7625"/>
            <a:ext cx="3950335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3925" y="7680325"/>
            <a:ext cx="39503350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0E7CA6F-884E-634E-A75A-572F483F8848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C23B04B-B7F2-FF4D-8077-EF3B1F9C6B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113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B9D8FB5-0612-A746-80CF-DDCC9E0BE654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7C0733A-467B-FA4F-A4AA-CB0DB15665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549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Background Po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886200"/>
            <a:ext cx="43891200" cy="290322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0" y="4038600"/>
            <a:ext cx="43891200" cy="0"/>
          </a:xfrm>
          <a:prstGeom prst="line">
            <a:avLst/>
          </a:prstGeom>
          <a:ln w="3810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4817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E4A1045-DEEA-8946-B37B-F877AEF129FC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79A86B2-360D-E24E-B447-F98F32436C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362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7625"/>
            <a:ext cx="3950335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5F8FCF0-B109-4E41-830D-87865EE91AB8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2BA0FE9-D76A-B441-9EDF-101CA9A46B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211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7C552A1-6EB6-214B-B59F-414060EFC9BA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58AD041-EDB0-4D41-9E5B-79FB902190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93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7625"/>
            <a:ext cx="3950335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122401C-AAEC-224B-B0FC-7E890D4BAFD9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6EED259-E526-8742-8A7F-7FDFE05072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9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56E7D08-D5EF-6242-865A-CE48CC4D2D04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793F65F-BDD2-7143-9DB4-7F6E1DC015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0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B1F0F8D-0D4A-614C-B06A-DCF9395ADB14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EF3A24D-1705-F04C-93FD-1C69EE75A3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42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E30288A-D7A5-0941-93D1-D21B196E9A39}" type="datetime1">
              <a:rPr lang="en-US"/>
              <a:pPr>
                <a:defRPr/>
              </a:pPr>
              <a:t>10/21/18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C608315-0CFA-A846-8E58-42DE526B44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6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ctr" defTabSz="2193925" rtl="0" eaLnBrk="1" fontAlgn="base" hangingPunct="1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ＭＳ Ｐゴシック" pitchFamily="-108" charset="-128"/>
          <a:cs typeface="ＭＳ Ｐゴシック" pitchFamily="-108" charset="-128"/>
        </a:defRPr>
      </a:lvl1pPr>
      <a:lvl2pPr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2pPr>
      <a:lvl3pPr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3pPr>
      <a:lvl4pPr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4pPr>
      <a:lvl5pPr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5pPr>
      <a:lvl6pPr marL="457200"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6pPr>
      <a:lvl7pPr marL="914400"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7pPr>
      <a:lvl8pPr marL="1371600"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8pPr>
      <a:lvl9pPr marL="1828800"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9pPr>
    </p:titleStyle>
    <p:bodyStyle>
      <a:lvl1pPr marL="1644650" indent="-1644650" algn="l" defTabSz="219392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5400" kern="1200">
          <a:solidFill>
            <a:schemeClr val="tx1"/>
          </a:solidFill>
          <a:latin typeface="+mn-lt"/>
          <a:ea typeface="ＭＳ Ｐゴシック" pitchFamily="-108" charset="-128"/>
          <a:cs typeface="ＭＳ Ｐゴシック" pitchFamily="-108" charset="-128"/>
        </a:defRPr>
      </a:lvl1pPr>
      <a:lvl2pPr marL="3565525" indent="-1371600" algn="l" defTabSz="219392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34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2pPr>
      <a:lvl3pPr marL="5486400" indent="-1096963" algn="l" defTabSz="219392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15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3pPr>
      <a:lvl4pPr marL="7680325" indent="-1096963" algn="l" defTabSz="219392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96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4pPr>
      <a:lvl5pPr marL="9874250" indent="-1096963" algn="l" defTabSz="219392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96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gif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5"/>
          <p:cNvSpPr>
            <a:spLocks noChangeArrowheads="1"/>
          </p:cNvSpPr>
          <p:nvPr/>
        </p:nvSpPr>
        <p:spPr bwMode="auto">
          <a:xfrm>
            <a:off x="775248" y="2777681"/>
            <a:ext cx="41620624" cy="1415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243" tIns="45614" rIns="91243" bIns="45614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5000" b="1" dirty="0" smtClean="0">
                <a:solidFill>
                  <a:srgbClr val="092060"/>
                </a:solidFill>
                <a:latin typeface="+mn-lt"/>
                <a:cs typeface="Georgia" charset="0"/>
              </a:rPr>
              <a:t>Ly </a:t>
            </a:r>
            <a:r>
              <a:rPr lang="en-US" sz="5000" b="1" dirty="0" err="1" smtClean="0">
                <a:solidFill>
                  <a:srgbClr val="092060"/>
                </a:solidFill>
                <a:latin typeface="+mn-lt"/>
                <a:cs typeface="Georgia" charset="0"/>
              </a:rPr>
              <a:t>Dinh</a:t>
            </a:r>
            <a:r>
              <a:rPr lang="en-US" sz="5000" b="1" dirty="0" smtClean="0">
                <a:solidFill>
                  <a:srgbClr val="092060"/>
                </a:solidFill>
                <a:latin typeface="+mn-lt"/>
                <a:cs typeface="Georgia" charset="0"/>
              </a:rPr>
              <a:t>, Yi-Yun Cheng</a:t>
            </a:r>
            <a:r>
              <a:rPr lang="en-US" sz="4800" b="1" dirty="0">
                <a:solidFill>
                  <a:srgbClr val="092060"/>
                </a:solidFill>
                <a:latin typeface="+mn-lt"/>
                <a:cs typeface="Georgia" charset="0"/>
              </a:rPr>
              <a:t/>
            </a:r>
            <a:br>
              <a:rPr lang="en-US" sz="4800" b="1" dirty="0">
                <a:solidFill>
                  <a:srgbClr val="092060"/>
                </a:solidFill>
                <a:latin typeface="+mn-lt"/>
                <a:cs typeface="Georgia" charset="0"/>
              </a:rPr>
            </a:br>
            <a:r>
              <a:rPr lang="en-US" sz="3600" b="1" dirty="0" smtClean="0">
                <a:solidFill>
                  <a:srgbClr val="092060"/>
                </a:solidFill>
                <a:latin typeface="+mn-lt"/>
                <a:cs typeface="Georgia" charset="0"/>
              </a:rPr>
              <a:t>School of Information Sciences</a:t>
            </a:r>
            <a:r>
              <a:rPr lang="en-US" sz="3600" b="1" dirty="0" smtClean="0">
                <a:solidFill>
                  <a:srgbClr val="092060"/>
                </a:solidFill>
                <a:latin typeface="+mn-lt"/>
                <a:cs typeface="Georgia" charset="0"/>
              </a:rPr>
              <a:t>, </a:t>
            </a:r>
            <a:r>
              <a:rPr lang="en-US" sz="3600" b="1" dirty="0">
                <a:solidFill>
                  <a:srgbClr val="092060"/>
                </a:solidFill>
                <a:latin typeface="+mn-lt"/>
                <a:cs typeface="Georgia" charset="0"/>
              </a:rPr>
              <a:t>University of Illinois at </a:t>
            </a:r>
            <a:r>
              <a:rPr lang="en-US" sz="3600" b="1" dirty="0" smtClean="0">
                <a:solidFill>
                  <a:srgbClr val="092060"/>
                </a:solidFill>
                <a:latin typeface="+mn-lt"/>
                <a:cs typeface="Georgia" charset="0"/>
              </a:rPr>
              <a:t>Urbana-Champaign</a:t>
            </a:r>
            <a:endParaRPr lang="en-US" sz="3600" b="1" dirty="0">
              <a:solidFill>
                <a:srgbClr val="092060"/>
              </a:solidFill>
              <a:latin typeface="+mn-lt"/>
              <a:cs typeface="Georgia" charset="0"/>
            </a:endParaRPr>
          </a:p>
        </p:txBody>
      </p:sp>
      <p:sp>
        <p:nvSpPr>
          <p:cNvPr id="14338" name="TextBox 91"/>
          <p:cNvSpPr txBox="1">
            <a:spLocks noChangeArrowheads="1"/>
          </p:cNvSpPr>
          <p:nvPr/>
        </p:nvSpPr>
        <p:spPr bwMode="auto">
          <a:xfrm>
            <a:off x="775248" y="257400"/>
            <a:ext cx="34412112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8000" dirty="0" smtClean="0">
                <a:solidFill>
                  <a:schemeClr val="tx2"/>
                </a:solidFill>
                <a:latin typeface="Arial Black" charset="0"/>
              </a:rPr>
              <a:t>Middle of the (by)line: Examining hyperauthorship networks in the Human Genome Project</a:t>
            </a:r>
            <a:endParaRPr lang="en-US" sz="8000" dirty="0">
              <a:solidFill>
                <a:schemeClr val="tx2"/>
              </a:solidFill>
              <a:latin typeface="Arial Black" charset="0"/>
            </a:endParaRPr>
          </a:p>
        </p:txBody>
      </p:sp>
      <p:sp>
        <p:nvSpPr>
          <p:cNvPr id="14339" name="Rectangle 35"/>
          <p:cNvSpPr>
            <a:spLocks noChangeArrowheads="1"/>
          </p:cNvSpPr>
          <p:nvPr/>
        </p:nvSpPr>
        <p:spPr bwMode="auto">
          <a:xfrm>
            <a:off x="32918399" y="24524096"/>
            <a:ext cx="10125543" cy="3721173"/>
          </a:xfrm>
          <a:prstGeom prst="rect">
            <a:avLst/>
          </a:prstGeom>
          <a:solidFill>
            <a:schemeClr val="bg1"/>
          </a:solidFill>
          <a:ln w="19050">
            <a:solidFill>
              <a:srgbClr val="DC4C39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0" tIns="360000" rIns="360000" bIns="360000"/>
          <a:lstStyle/>
          <a:p>
            <a:pPr>
              <a:spcBef>
                <a:spcPct val="50000"/>
              </a:spcBef>
            </a:pPr>
            <a:r>
              <a:rPr lang="en-GB" sz="4000" b="1" u="sng" dirty="0">
                <a:solidFill>
                  <a:schemeClr val="tx2"/>
                </a:solidFill>
                <a:latin typeface="+mn-lt"/>
              </a:rPr>
              <a:t>ACKNOWLEDGEMENTS</a:t>
            </a:r>
            <a:endParaRPr lang="en-GB" sz="4000" b="1" dirty="0">
              <a:solidFill>
                <a:srgbClr val="CC3300"/>
              </a:solidFill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r>
              <a:rPr lang="en-US" sz="2800" dirty="0" smtClean="0">
                <a:latin typeface="+mn-lt"/>
                <a:cs typeface="Georgia" charset="0"/>
              </a:rPr>
              <a:t>The authors thank the Goggin fund and the Smith fund from U of I School of Information Sciences for the generous travel support. The authors also thank Dr. Jana </a:t>
            </a:r>
            <a:r>
              <a:rPr lang="en-US" sz="2800" dirty="0" err="1" smtClean="0">
                <a:latin typeface="+mn-lt"/>
                <a:cs typeface="Georgia" charset="0"/>
              </a:rPr>
              <a:t>Diesner</a:t>
            </a:r>
            <a:r>
              <a:rPr lang="en-US" sz="2800" dirty="0" smtClean="0">
                <a:latin typeface="+mn-lt"/>
                <a:cs typeface="Georgia" charset="0"/>
              </a:rPr>
              <a:t> and Dr. Bertram </a:t>
            </a:r>
            <a:r>
              <a:rPr lang="en-US" sz="2800" dirty="0" err="1" smtClean="0">
                <a:latin typeface="+mn-lt"/>
                <a:cs typeface="Georgia" charset="0"/>
              </a:rPr>
              <a:t>Ludäscher</a:t>
            </a:r>
            <a:r>
              <a:rPr lang="en-US" sz="2800" dirty="0" smtClean="0">
                <a:latin typeface="+mn-lt"/>
                <a:cs typeface="Georgia" charset="0"/>
              </a:rPr>
              <a:t> for their kind feedbacks.</a:t>
            </a:r>
            <a:endParaRPr lang="en-US" sz="2800" dirty="0">
              <a:latin typeface="+mn-lt"/>
              <a:cs typeface="Georgia" charset="0"/>
            </a:endParaRPr>
          </a:p>
        </p:txBody>
      </p:sp>
      <p:sp>
        <p:nvSpPr>
          <p:cNvPr id="14341" name="Rectangle 49"/>
          <p:cNvSpPr>
            <a:spLocks noChangeArrowheads="1"/>
          </p:cNvSpPr>
          <p:nvPr/>
        </p:nvSpPr>
        <p:spPr bwMode="auto">
          <a:xfrm>
            <a:off x="802834" y="5181599"/>
            <a:ext cx="10125542" cy="15598081"/>
          </a:xfrm>
          <a:prstGeom prst="rect">
            <a:avLst/>
          </a:prstGeom>
          <a:solidFill>
            <a:schemeClr val="bg1"/>
          </a:solidFill>
          <a:ln w="19050">
            <a:solidFill>
              <a:srgbClr val="DC4C39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0" tIns="360000" rIns="360000" bIns="360000"/>
          <a:lstStyle/>
          <a:p>
            <a:pPr>
              <a:spcBef>
                <a:spcPct val="50000"/>
              </a:spcBef>
            </a:pPr>
            <a:r>
              <a:rPr lang="en-GB" sz="4000" b="1" u="sng" dirty="0">
                <a:solidFill>
                  <a:schemeClr val="tx2"/>
                </a:solidFill>
                <a:latin typeface="+mn-lt"/>
              </a:rPr>
              <a:t>INTRODUCTION</a:t>
            </a:r>
          </a:p>
          <a:p>
            <a:r>
              <a:rPr lang="en-US" sz="2800" b="1" dirty="0">
                <a:latin typeface="+mn-lt"/>
              </a:rPr>
              <a:t> </a:t>
            </a:r>
            <a:endParaRPr lang="en-US" sz="2800" dirty="0">
              <a:latin typeface="+mn-lt"/>
            </a:endParaRPr>
          </a:p>
          <a:p>
            <a:r>
              <a:rPr lang="en-US" sz="2800" b="1" dirty="0" smtClean="0">
                <a:solidFill>
                  <a:srgbClr val="002060"/>
                </a:solidFill>
                <a:latin typeface="+mn-lt"/>
                <a:cs typeface="Georgia" charset="0"/>
              </a:rPr>
              <a:t>Large-scale scientific endeavors are on the rise: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+mn-lt"/>
                <a:cs typeface="Georgia" charset="0"/>
              </a:rPr>
              <a:t>e.g. Human Genome Project (HGP), CERN Large </a:t>
            </a:r>
            <a:r>
              <a:rPr lang="en-US" sz="2800" dirty="0">
                <a:latin typeface="+mn-lt"/>
                <a:cs typeface="Georgia" charset="0"/>
              </a:rPr>
              <a:t>H</a:t>
            </a:r>
            <a:r>
              <a:rPr lang="en-US" sz="2800" dirty="0" smtClean="0">
                <a:latin typeface="+mn-lt"/>
                <a:cs typeface="Georgia" charset="0"/>
              </a:rPr>
              <a:t>adron Collider 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latin typeface="+mn-lt"/>
                <a:cs typeface="Georgia" charset="0"/>
              </a:rPr>
              <a:t>Number of authors associated with these research projects substantially increase as well </a:t>
            </a:r>
          </a:p>
          <a:p>
            <a:endParaRPr lang="en-US" altLang="ja-JP" sz="2800" dirty="0" smtClean="0">
              <a:latin typeface="+mn-lt"/>
              <a:cs typeface="Georgia" charset="0"/>
            </a:endParaRPr>
          </a:p>
          <a:p>
            <a:r>
              <a:rPr lang="en-US" altLang="ja-JP" sz="2800" b="1" dirty="0" smtClean="0">
                <a:solidFill>
                  <a:srgbClr val="002060"/>
                </a:solidFill>
                <a:latin typeface="+mn-lt"/>
                <a:cs typeface="Georgia" charset="0"/>
              </a:rPr>
              <a:t>Co-authorship dynamics has evolved: 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latin typeface="+mn-lt"/>
                <a:cs typeface="Georgia" charset="0"/>
              </a:rPr>
              <a:t>BEFORE: multiple authors (2~6 authors per paper)     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latin typeface="+mn-lt"/>
                <a:cs typeface="Georgia" charset="0"/>
              </a:rPr>
              <a:t>NOW: </a:t>
            </a:r>
            <a:r>
              <a:rPr lang="en-US" altLang="ja-JP" sz="2800" dirty="0" smtClean="0">
                <a:latin typeface="+mn-lt"/>
                <a:cs typeface="Georgia" charset="0"/>
                <a:sym typeface="Wingdings"/>
              </a:rPr>
              <a:t>‘mega-’ , ‘hyper-’ authors (80~200 authors)</a:t>
            </a:r>
          </a:p>
          <a:p>
            <a:endParaRPr lang="en-US" altLang="ja-JP" sz="2800" dirty="0">
              <a:latin typeface="+mn-lt"/>
              <a:cs typeface="Georgia" charset="0"/>
              <a:sym typeface="Wingdings"/>
            </a:endParaRPr>
          </a:p>
          <a:p>
            <a:r>
              <a:rPr lang="en-US" altLang="ja-JP" sz="2800" b="1" dirty="0" smtClean="0">
                <a:solidFill>
                  <a:srgbClr val="002060"/>
                </a:solidFill>
                <a:latin typeface="+mn-lt"/>
                <a:cs typeface="Georgia" charset="0"/>
                <a:sym typeface="Wingdings"/>
              </a:rPr>
              <a:t>Hyper-authored research: 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>
                <a:latin typeface="+mn-lt"/>
                <a:cs typeface="Georgia" charset="0"/>
                <a:sym typeface="Wingdings"/>
              </a:rPr>
              <a:t>M</a:t>
            </a:r>
            <a:r>
              <a:rPr lang="en-US" altLang="ja-JP" sz="2800" dirty="0" smtClean="0">
                <a:latin typeface="+mn-lt"/>
                <a:cs typeface="Georgia" charset="0"/>
                <a:sym typeface="Wingdings"/>
              </a:rPr>
              <a:t>ore of a convention in scientific domains such as biology, high energy physics, and medicine 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>
                <a:latin typeface="+mn-lt"/>
                <a:cs typeface="Georgia" charset="0"/>
                <a:sym typeface="Wingdings"/>
              </a:rPr>
              <a:t>R</a:t>
            </a:r>
            <a:r>
              <a:rPr lang="en-US" altLang="ja-JP" sz="2800" dirty="0" smtClean="0">
                <a:latin typeface="+mn-lt"/>
                <a:cs typeface="Georgia" charset="0"/>
                <a:sym typeface="Wingdings"/>
              </a:rPr>
              <a:t>equires large and complex coordination of tasks</a:t>
            </a:r>
          </a:p>
          <a:p>
            <a:pPr marL="457200" indent="-457200">
              <a:buFont typeface="Arial" charset="0"/>
              <a:buChar char="•"/>
            </a:pPr>
            <a:endParaRPr lang="en-US" altLang="ja-JP" sz="2800" dirty="0">
              <a:latin typeface="+mn-lt"/>
              <a:cs typeface="Georgia" charset="0"/>
              <a:sym typeface="Wingdings"/>
            </a:endParaRPr>
          </a:p>
          <a:p>
            <a:r>
              <a:rPr lang="en-US" altLang="ja-JP" sz="2800" b="1" dirty="0" smtClean="0">
                <a:solidFill>
                  <a:srgbClr val="002060"/>
                </a:solidFill>
                <a:latin typeface="+mn-lt"/>
                <a:cs typeface="Georgia" charset="0"/>
                <a:sym typeface="Wingdings"/>
              </a:rPr>
              <a:t>Author-ordering tradition in genomics (e.g. chromosome sequencing tasks): 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>
                <a:latin typeface="+mn-lt"/>
                <a:cs typeface="Georgia" charset="0"/>
              </a:rPr>
              <a:t>U</a:t>
            </a:r>
            <a:r>
              <a:rPr lang="en-US" altLang="ja-JP" sz="2800" dirty="0" smtClean="0">
                <a:latin typeface="+mn-lt"/>
                <a:cs typeface="Georgia" charset="0"/>
              </a:rPr>
              <a:t>sually listed authors in three parts: first, middle, last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latin typeface="+mn-lt"/>
                <a:cs typeface="Georgia" charset="0"/>
              </a:rPr>
              <a:t>Group 1 </a:t>
            </a:r>
            <a:r>
              <a:rPr lang="en-US" altLang="ja-JP" sz="2800" b="1" dirty="0" smtClean="0">
                <a:latin typeface="+mn-lt"/>
                <a:cs typeface="Georgia" charset="0"/>
              </a:rPr>
              <a:t>First authors</a:t>
            </a:r>
            <a:r>
              <a:rPr lang="en-US" altLang="ja-JP" sz="2800" dirty="0" smtClean="0">
                <a:latin typeface="+mn-lt"/>
                <a:cs typeface="Georgia" charset="0"/>
              </a:rPr>
              <a:t>: main contributors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latin typeface="+mn-lt"/>
                <a:cs typeface="Georgia" charset="0"/>
              </a:rPr>
              <a:t>Group 2 </a:t>
            </a:r>
            <a:r>
              <a:rPr lang="en-US" altLang="ja-JP" sz="2800" b="1" dirty="0" smtClean="0">
                <a:latin typeface="+mn-lt"/>
                <a:cs typeface="Georgia" charset="0"/>
              </a:rPr>
              <a:t>Middle authors:</a:t>
            </a:r>
            <a:r>
              <a:rPr lang="en-US" altLang="ja-JP" sz="2800" dirty="0" smtClean="0">
                <a:latin typeface="+mn-lt"/>
                <a:cs typeface="Georgia" charset="0"/>
              </a:rPr>
              <a:t> data collections, annotation </a:t>
            </a:r>
            <a:r>
              <a:rPr lang="en-US" altLang="ja-JP" sz="2800" dirty="0" smtClean="0">
                <a:latin typeface="+mn-lt"/>
                <a:cs typeface="Georgia" charset="0"/>
                <a:sym typeface="Wingdings"/>
              </a:rPr>
              <a:t> assumed to make smaller contributions</a:t>
            </a:r>
            <a:endParaRPr lang="en-US" altLang="ja-JP" sz="2800" dirty="0" smtClean="0">
              <a:latin typeface="+mn-lt"/>
              <a:cs typeface="Georgia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latin typeface="+mn-lt"/>
                <a:cs typeface="Georgia" charset="0"/>
              </a:rPr>
              <a:t>Group 3 </a:t>
            </a:r>
            <a:r>
              <a:rPr lang="en-US" altLang="ja-JP" sz="2800" b="1" dirty="0" smtClean="0">
                <a:latin typeface="+mn-lt"/>
                <a:cs typeface="Georgia" charset="0"/>
              </a:rPr>
              <a:t>Last authors: </a:t>
            </a:r>
            <a:r>
              <a:rPr lang="en-US" altLang="ja-JP" sz="2800" dirty="0" smtClean="0">
                <a:latin typeface="+mn-lt"/>
                <a:cs typeface="Georgia" charset="0"/>
              </a:rPr>
              <a:t>senior researchers supervising the research</a:t>
            </a:r>
            <a:endParaRPr lang="en-US" altLang="ja-JP" sz="2800" dirty="0">
              <a:latin typeface="+mn-lt"/>
              <a:cs typeface="Georgia" charset="0"/>
            </a:endParaRPr>
          </a:p>
          <a:p>
            <a:endParaRPr lang="en-US" altLang="ja-JP" sz="2800" dirty="0">
              <a:latin typeface="+mn-lt"/>
              <a:cs typeface="Georgia" charset="0"/>
            </a:endParaRPr>
          </a:p>
          <a:p>
            <a:r>
              <a:rPr lang="en-US" sz="2800" dirty="0">
                <a:latin typeface="+mn-lt"/>
                <a:cs typeface="Georgia" charset="0"/>
              </a:rPr>
              <a:t> </a:t>
            </a:r>
          </a:p>
        </p:txBody>
      </p:sp>
      <p:sp>
        <p:nvSpPr>
          <p:cNvPr id="14342" name="Rectangle 7"/>
          <p:cNvSpPr>
            <a:spLocks noChangeArrowheads="1"/>
          </p:cNvSpPr>
          <p:nvPr/>
        </p:nvSpPr>
        <p:spPr bwMode="auto">
          <a:xfrm>
            <a:off x="11454081" y="5181601"/>
            <a:ext cx="20996677" cy="10807966"/>
          </a:xfrm>
          <a:prstGeom prst="rect">
            <a:avLst/>
          </a:prstGeom>
          <a:solidFill>
            <a:schemeClr val="bg1"/>
          </a:solidFill>
          <a:ln w="19050">
            <a:solidFill>
              <a:srgbClr val="DC4C39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0" tIns="360000" rIns="360000" bIns="360000"/>
          <a:lstStyle/>
          <a:p>
            <a:pPr marL="381000" indent="-381000">
              <a:spcBef>
                <a:spcPct val="50000"/>
              </a:spcBef>
            </a:pPr>
            <a:r>
              <a:rPr lang="en-GB" sz="4000" b="1" u="sng" dirty="0" smtClean="0">
                <a:solidFill>
                  <a:schemeClr val="tx2"/>
                </a:solidFill>
                <a:latin typeface="+mn-lt"/>
              </a:rPr>
              <a:t>METHOD</a:t>
            </a:r>
            <a:endParaRPr lang="en-GB" sz="4000" b="1" dirty="0">
              <a:solidFill>
                <a:srgbClr val="CC3300"/>
              </a:solidFill>
              <a:latin typeface="+mn-lt"/>
            </a:endParaRPr>
          </a:p>
          <a:p>
            <a:endParaRPr lang="en-US" sz="2800" b="1" dirty="0">
              <a:latin typeface="+mn-lt"/>
              <a:cs typeface="Georgia" charset="0"/>
            </a:endParaRPr>
          </a:p>
          <a:p>
            <a:endParaRPr lang="en-US" sz="2800" b="1" dirty="0" smtClean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 smtClean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 smtClean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 smtClean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 smtClean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 smtClean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 smtClean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b="1" dirty="0">
              <a:solidFill>
                <a:srgbClr val="002060"/>
              </a:solidFill>
              <a:latin typeface="+mn-lt"/>
              <a:cs typeface="Georgia" charset="0"/>
            </a:endParaRPr>
          </a:p>
          <a:p>
            <a:endParaRPr lang="en-US" sz="2800" dirty="0">
              <a:latin typeface="+mn-lt"/>
              <a:cs typeface="Georgia" charset="0"/>
            </a:endParaRPr>
          </a:p>
          <a:p>
            <a:endParaRPr lang="en-US" sz="2800" dirty="0">
              <a:latin typeface="+mn-lt"/>
              <a:cs typeface="Georgia" charset="0"/>
            </a:endParaRPr>
          </a:p>
        </p:txBody>
      </p:sp>
      <p:sp>
        <p:nvSpPr>
          <p:cNvPr id="14343" name="Rectangle 51"/>
          <p:cNvSpPr>
            <a:spLocks noChangeArrowheads="1"/>
          </p:cNvSpPr>
          <p:nvPr/>
        </p:nvSpPr>
        <p:spPr bwMode="auto">
          <a:xfrm>
            <a:off x="11440942" y="16283475"/>
            <a:ext cx="21009816" cy="16017485"/>
          </a:xfrm>
          <a:prstGeom prst="rect">
            <a:avLst/>
          </a:prstGeom>
          <a:solidFill>
            <a:schemeClr val="bg1"/>
          </a:solidFill>
          <a:ln w="19050">
            <a:solidFill>
              <a:srgbClr val="DC4C39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0" tIns="360000" rIns="360000" bIns="360000"/>
          <a:lstStyle/>
          <a:p>
            <a:pPr>
              <a:spcBef>
                <a:spcPct val="50000"/>
              </a:spcBef>
            </a:pPr>
            <a:r>
              <a:rPr lang="en-GB" sz="4000" b="1" u="sng" dirty="0">
                <a:solidFill>
                  <a:schemeClr val="tx2"/>
                </a:solidFill>
                <a:latin typeface="+mn-lt"/>
              </a:rPr>
              <a:t>RESULTS</a:t>
            </a:r>
            <a:endParaRPr lang="en-GB" sz="4000" b="1" dirty="0">
              <a:solidFill>
                <a:srgbClr val="CC3300"/>
              </a:solidFill>
              <a:latin typeface="+mn-lt"/>
            </a:endParaRPr>
          </a:p>
          <a:p>
            <a:endParaRPr lang="en-US" sz="2800" dirty="0" smtClean="0">
              <a:latin typeface="+mn-lt"/>
              <a:cs typeface="Georgia" charset="0"/>
            </a:endParaRPr>
          </a:p>
        </p:txBody>
      </p:sp>
      <p:sp>
        <p:nvSpPr>
          <p:cNvPr id="14344" name="Rectangle 52"/>
          <p:cNvSpPr>
            <a:spLocks noChangeArrowheads="1"/>
          </p:cNvSpPr>
          <p:nvPr/>
        </p:nvSpPr>
        <p:spPr bwMode="auto">
          <a:xfrm>
            <a:off x="32918400" y="5181599"/>
            <a:ext cx="10125544" cy="12542361"/>
          </a:xfrm>
          <a:prstGeom prst="rect">
            <a:avLst/>
          </a:prstGeom>
          <a:solidFill>
            <a:schemeClr val="bg1"/>
          </a:solidFill>
          <a:ln w="19050">
            <a:solidFill>
              <a:srgbClr val="DC4C39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0" tIns="360000" rIns="360000" bIns="360000"/>
          <a:lstStyle/>
          <a:p>
            <a:pPr>
              <a:spcBef>
                <a:spcPct val="50000"/>
              </a:spcBef>
            </a:pPr>
            <a:r>
              <a:rPr lang="en-GB" sz="4000" b="1" u="sng" dirty="0" smtClean="0">
                <a:solidFill>
                  <a:schemeClr val="tx2"/>
                </a:solidFill>
                <a:latin typeface="+mn-lt"/>
              </a:rPr>
              <a:t>CONCLUSION</a:t>
            </a:r>
            <a:endParaRPr lang="en-GB" sz="4000" b="1" u="sng" dirty="0">
              <a:solidFill>
                <a:schemeClr val="tx2"/>
              </a:solidFill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+mn-lt"/>
                <a:cs typeface="Georgia" charset="0"/>
              </a:rPr>
              <a:t>HGP is a leading example of big science that requires collaborative efforts </a:t>
            </a:r>
            <a:r>
              <a:rPr lang="en-US" sz="2800" dirty="0"/>
              <a:t>from hundreds to thousands of researchers who are from a wide range of disciplines</a:t>
            </a:r>
            <a:r>
              <a:rPr lang="en-US" sz="2800" dirty="0"/>
              <a:t> 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b="1" dirty="0" smtClean="0">
                <a:solidFill>
                  <a:srgbClr val="002060"/>
                </a:solidFill>
              </a:rPr>
              <a:t>CREDIT WHERE CREDIT IS DUE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Determining </a:t>
            </a:r>
            <a:r>
              <a:rPr lang="en-US" sz="2800" dirty="0"/>
              <a:t>where credit is due remains a conundrum in a hyper-authored setting</a:t>
            </a:r>
            <a:r>
              <a:rPr lang="en-US" sz="2800" dirty="0"/>
              <a:t> </a:t>
            </a:r>
            <a:endParaRPr lang="en-US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800" b="1" dirty="0"/>
              <a:t>M</a:t>
            </a:r>
            <a:r>
              <a:rPr lang="en-US" sz="2800" b="1" dirty="0" smtClean="0"/>
              <a:t>iddle </a:t>
            </a:r>
            <a:r>
              <a:rPr lang="en-US" sz="2800" b="1" dirty="0"/>
              <a:t>authors </a:t>
            </a:r>
            <a:r>
              <a:rPr lang="en-US" sz="2800" dirty="0" smtClean="0"/>
              <a:t>hold </a:t>
            </a:r>
            <a:r>
              <a:rPr lang="en-US" sz="2800" dirty="0"/>
              <a:t>essential positions within the collaboration network in the chromosome 1 research</a:t>
            </a:r>
            <a:r>
              <a:rPr lang="en-US" sz="2800" dirty="0"/>
              <a:t> </a:t>
            </a:r>
            <a:endParaRPr lang="en-US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M</a:t>
            </a:r>
            <a:r>
              <a:rPr lang="en-US" sz="2800" dirty="0" smtClean="0"/>
              <a:t>isallocation </a:t>
            </a:r>
            <a:r>
              <a:rPr lang="en-US" sz="2800" dirty="0"/>
              <a:t>of credits may result in misallocation of funding opportunities and academic positions</a:t>
            </a:r>
            <a:r>
              <a:rPr lang="en-US" sz="2800" dirty="0"/>
              <a:t> </a:t>
            </a:r>
          </a:p>
          <a:p>
            <a:endParaRPr lang="en-US" sz="2800" dirty="0" smtClean="0"/>
          </a:p>
          <a:p>
            <a:r>
              <a:rPr lang="en-US" sz="2800" dirty="0" smtClean="0">
                <a:sym typeface="Wingdings"/>
              </a:rPr>
              <a:t> </a:t>
            </a:r>
            <a:r>
              <a:rPr lang="en-US" sz="2800" b="1" dirty="0" smtClean="0">
                <a:solidFill>
                  <a:srgbClr val="DC4C39"/>
                </a:solidFill>
              </a:rPr>
              <a:t>OUR VIEW</a:t>
            </a:r>
            <a:r>
              <a:rPr lang="en-US" sz="2800" dirty="0" smtClean="0"/>
              <a:t>: </a:t>
            </a:r>
            <a:r>
              <a:rPr lang="en-US" sz="2800" dirty="0"/>
              <a:t>P</a:t>
            </a:r>
            <a:r>
              <a:rPr lang="en-US" sz="2800" dirty="0" smtClean="0"/>
              <a:t>roviding </a:t>
            </a:r>
            <a:r>
              <a:rPr lang="en-US" sz="2800" b="1" dirty="0"/>
              <a:t>a contribution list </a:t>
            </a:r>
            <a:r>
              <a:rPr lang="en-US" sz="2800" dirty="0"/>
              <a:t>to describe </a:t>
            </a:r>
            <a:r>
              <a:rPr lang="en-US" sz="2800" i="1" dirty="0"/>
              <a:t>whodunwhat </a:t>
            </a:r>
            <a:r>
              <a:rPr lang="en-US" sz="2800" dirty="0"/>
              <a:t>in conjunction with the author byline is a necessary practice</a:t>
            </a:r>
            <a:r>
              <a:rPr lang="en-US" sz="2800" dirty="0"/>
              <a:t> 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b="1" dirty="0" smtClean="0">
                <a:solidFill>
                  <a:srgbClr val="002060"/>
                </a:solidFill>
              </a:rPr>
              <a:t>Future work: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E</a:t>
            </a:r>
            <a:r>
              <a:rPr lang="en-US" sz="2800" dirty="0" smtClean="0"/>
              <a:t>xamining </a:t>
            </a:r>
            <a:r>
              <a:rPr lang="en-US" sz="2800" dirty="0"/>
              <a:t>in detail the collaboration dynamics among the first, middle, and last authors of </a:t>
            </a:r>
            <a:r>
              <a:rPr lang="en-US" sz="2800" dirty="0" smtClean="0"/>
              <a:t>ALL </a:t>
            </a:r>
            <a:r>
              <a:rPr lang="en-US" sz="2800" dirty="0"/>
              <a:t>published works by a number of research centers affiliated with the </a:t>
            </a:r>
            <a:r>
              <a:rPr lang="en-US" sz="2800" dirty="0" smtClean="0"/>
              <a:t>HGP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A post-hoc analysis reveals that </a:t>
            </a:r>
            <a:r>
              <a:rPr lang="en-US" sz="2800" dirty="0"/>
              <a:t>the topology of this network exhibits more desired properties of a </a:t>
            </a:r>
            <a:r>
              <a:rPr lang="en-US" sz="2800" b="1" dirty="0"/>
              <a:t>small world network</a:t>
            </a:r>
            <a:r>
              <a:rPr lang="en-US" sz="2800" dirty="0"/>
              <a:t>, rather than a scale-free network as with most co-authorship networks (</a:t>
            </a:r>
            <a:r>
              <a:rPr lang="en-US" sz="2800" dirty="0" err="1"/>
              <a:t>Barabasi</a:t>
            </a:r>
            <a:r>
              <a:rPr lang="en-US" sz="2800" dirty="0"/>
              <a:t> &amp; Albert, 1999</a:t>
            </a:r>
            <a:r>
              <a:rPr lang="en-US" sz="2800" dirty="0" smtClean="0"/>
              <a:t>). We will also examine this finding in further details. </a:t>
            </a:r>
          </a:p>
          <a:p>
            <a:pPr marL="457200" indent="-457200">
              <a:buFont typeface="Arial" charset="0"/>
              <a:buChar char="•"/>
            </a:pPr>
            <a:endParaRPr lang="en-US" sz="2800" dirty="0">
              <a:latin typeface="+mn-lt"/>
            </a:endParaRPr>
          </a:p>
        </p:txBody>
      </p:sp>
      <p:sp>
        <p:nvSpPr>
          <p:cNvPr id="14346" name="Rectangle 34"/>
          <p:cNvSpPr>
            <a:spLocks noChangeArrowheads="1"/>
          </p:cNvSpPr>
          <p:nvPr/>
        </p:nvSpPr>
        <p:spPr bwMode="auto">
          <a:xfrm>
            <a:off x="32904111" y="18043376"/>
            <a:ext cx="10139831" cy="6173620"/>
          </a:xfrm>
          <a:prstGeom prst="rect">
            <a:avLst/>
          </a:prstGeom>
          <a:solidFill>
            <a:schemeClr val="bg1"/>
          </a:solidFill>
          <a:ln w="19050">
            <a:solidFill>
              <a:srgbClr val="DC4C39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0" tIns="360000" rIns="360000" bIns="360000"/>
          <a:lstStyle/>
          <a:p>
            <a:pPr>
              <a:spcBef>
                <a:spcPct val="50000"/>
              </a:spcBef>
            </a:pPr>
            <a:r>
              <a:rPr lang="en-GB" sz="4000" b="1" u="sng" dirty="0" smtClean="0">
                <a:solidFill>
                  <a:schemeClr val="tx2"/>
                </a:solidFill>
                <a:latin typeface="+mn-lt"/>
              </a:rPr>
              <a:t>REFERENCES</a:t>
            </a:r>
            <a:endParaRPr lang="en-GB" sz="4000" b="1" u="sng" dirty="0">
              <a:solidFill>
                <a:schemeClr val="tx2"/>
              </a:solidFill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000" dirty="0" err="1"/>
              <a:t>Birnholtz</a:t>
            </a:r>
            <a:r>
              <a:rPr lang="en-US" sz="2000" dirty="0"/>
              <a:t>, J. P. (2006). What does it mean to be an author? The intersection of credit, contribution, and collaboration in science. </a:t>
            </a:r>
            <a:r>
              <a:rPr lang="en-US" sz="2000" i="1" dirty="0"/>
              <a:t>Journal of the Association for Information Science and Technology, 57</a:t>
            </a:r>
            <a:r>
              <a:rPr lang="en-US" sz="2000" dirty="0"/>
              <a:t>(13), 1758-1770.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/>
              <a:t>Cronin, B. (2001). Hyperauthorship: A postmodern perversion or evidence of a structural shift in scholarly communication practices?. </a:t>
            </a:r>
            <a:r>
              <a:rPr lang="en-US" sz="2000" i="1" dirty="0"/>
              <a:t>Journal of the Association for Information Science and Technology, 52</a:t>
            </a:r>
            <a:r>
              <a:rPr lang="en-US" sz="2000" dirty="0"/>
              <a:t>(7), 558-569.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/>
              <a:t>Gregory, S. G., Barlow, K. F., </a:t>
            </a:r>
            <a:r>
              <a:rPr lang="en-US" sz="2000" dirty="0" err="1"/>
              <a:t>McLay</a:t>
            </a:r>
            <a:r>
              <a:rPr lang="en-US" sz="2000" dirty="0"/>
              <a:t>, K. E., </a:t>
            </a:r>
            <a:r>
              <a:rPr lang="en-US" sz="2000" dirty="0" err="1"/>
              <a:t>Kaul</a:t>
            </a:r>
            <a:r>
              <a:rPr lang="en-US" sz="2000" dirty="0"/>
              <a:t>, R., </a:t>
            </a:r>
            <a:r>
              <a:rPr lang="en-US" sz="2000" dirty="0" err="1"/>
              <a:t>Swarbreck</a:t>
            </a:r>
            <a:r>
              <a:rPr lang="en-US" sz="2000" dirty="0"/>
              <a:t>, D., Dunham, A., ... &amp; Jones, M. C. (2006). The DNA sequence and biological annotation of human chromosome 1. </a:t>
            </a:r>
            <a:r>
              <a:rPr lang="en-US" sz="2000" i="1" dirty="0"/>
              <a:t>Nature, 441</a:t>
            </a:r>
            <a:r>
              <a:rPr lang="en-US" sz="2000" dirty="0"/>
              <a:t>(7091), 315.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/>
              <a:t>Ioannidis, J. P. (2008). Measuring co-authorship and networking-adjusted scientific impact. </a:t>
            </a:r>
            <a:r>
              <a:rPr lang="en-US" sz="2000" dirty="0" err="1"/>
              <a:t>PLoS</a:t>
            </a:r>
            <a:r>
              <a:rPr lang="en-US" sz="2000" dirty="0"/>
              <a:t> One, 3(7).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err="1"/>
              <a:t>Mongeon</a:t>
            </a:r>
            <a:r>
              <a:rPr lang="en-US" sz="2000" dirty="0"/>
              <a:t>, P., Smith, E., </a:t>
            </a:r>
            <a:r>
              <a:rPr lang="en-US" sz="2000" dirty="0" err="1"/>
              <a:t>Joyal</a:t>
            </a:r>
            <a:r>
              <a:rPr lang="en-US" sz="2000" dirty="0"/>
              <a:t>, B., &amp; </a:t>
            </a:r>
            <a:r>
              <a:rPr lang="en-US" sz="2000" dirty="0" err="1"/>
              <a:t>Larivière</a:t>
            </a:r>
            <a:r>
              <a:rPr lang="en-US" sz="2000" dirty="0"/>
              <a:t>, V. (2017). The rise of the middle author: Investigating collaboration and division of labor in biomedical research using partial alphabetical authorship. </a:t>
            </a:r>
            <a:r>
              <a:rPr lang="en-US" sz="2000" i="1" dirty="0" err="1"/>
              <a:t>PloS</a:t>
            </a:r>
            <a:r>
              <a:rPr lang="en-US" sz="2000" i="1" dirty="0"/>
              <a:t> one, 12</a:t>
            </a:r>
            <a:r>
              <a:rPr lang="en-US" sz="2000" dirty="0"/>
              <a:t>(9).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5195072" y="1841577"/>
            <a:ext cx="8208912" cy="2016224"/>
            <a:chOff x="34907040" y="2091881"/>
            <a:chExt cx="8208912" cy="210135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169" b="-19232"/>
            <a:stretch/>
          </p:blipFill>
          <p:spPr>
            <a:xfrm>
              <a:off x="34907040" y="2091881"/>
              <a:ext cx="1319054" cy="1621903"/>
            </a:xfrm>
            <a:prstGeom prst="rect">
              <a:avLst/>
            </a:prstGeom>
          </p:spPr>
        </p:pic>
        <p:pic>
          <p:nvPicPr>
            <p:cNvPr id="25" name="Picture 24" descr="iSchoolwordmark_Imark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7" t="-1" b="-10206"/>
            <a:stretch/>
          </p:blipFill>
          <p:spPr>
            <a:xfrm>
              <a:off x="35915152" y="2126209"/>
              <a:ext cx="7200800" cy="2067029"/>
            </a:xfrm>
            <a:prstGeom prst="rect">
              <a:avLst/>
            </a:prstGeom>
          </p:spPr>
        </p:pic>
      </p:grpSp>
      <p:sp>
        <p:nvSpPr>
          <p:cNvPr id="27" name="Rectangle 35"/>
          <p:cNvSpPr>
            <a:spLocks noChangeArrowheads="1"/>
          </p:cNvSpPr>
          <p:nvPr/>
        </p:nvSpPr>
        <p:spPr bwMode="auto">
          <a:xfrm>
            <a:off x="32889030" y="28535112"/>
            <a:ext cx="10125542" cy="3765848"/>
          </a:xfrm>
          <a:prstGeom prst="rect">
            <a:avLst/>
          </a:prstGeom>
          <a:solidFill>
            <a:schemeClr val="bg1"/>
          </a:solidFill>
          <a:ln w="19050">
            <a:solidFill>
              <a:srgbClr val="DC4C39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0" tIns="360000" rIns="360000" bIns="360000"/>
          <a:lstStyle/>
          <a:p>
            <a:pPr>
              <a:spcBef>
                <a:spcPct val="50000"/>
              </a:spcBef>
            </a:pPr>
            <a:r>
              <a:rPr lang="en-GB" sz="4000" b="1" u="sng" dirty="0" smtClean="0">
                <a:solidFill>
                  <a:schemeClr val="tx2"/>
                </a:solidFill>
                <a:latin typeface="+mn-lt"/>
              </a:rPr>
              <a:t>CONTACTS</a:t>
            </a:r>
            <a:endParaRPr lang="en-GB" sz="4000" b="1" dirty="0">
              <a:solidFill>
                <a:srgbClr val="CC3300"/>
              </a:solidFill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r>
              <a:rPr lang="en-US" sz="2800" dirty="0" smtClean="0">
                <a:latin typeface="+mn-lt"/>
                <a:cs typeface="Georgia" charset="0"/>
              </a:rPr>
              <a:t>{dinh4, yiyunyc2}@illinois.edu   </a:t>
            </a:r>
          </a:p>
          <a:p>
            <a:endParaRPr lang="en-US" sz="2800" dirty="0" smtClean="0">
              <a:latin typeface="+mn-lt"/>
              <a:cs typeface="Georgia" charset="0"/>
            </a:endParaRPr>
          </a:p>
          <a:p>
            <a:r>
              <a:rPr lang="en-US" sz="2800" dirty="0" smtClean="0">
                <a:latin typeface="+mn-lt"/>
                <a:cs typeface="Georgia" charset="0"/>
              </a:rPr>
              <a:t>https://</a:t>
            </a:r>
            <a:r>
              <a:rPr lang="en-US" sz="2800" dirty="0" err="1" smtClean="0">
                <a:latin typeface="+mn-lt"/>
                <a:cs typeface="Georgia" charset="0"/>
              </a:rPr>
              <a:t>github.com</a:t>
            </a:r>
            <a:r>
              <a:rPr lang="en-US" sz="2800" dirty="0" smtClean="0">
                <a:latin typeface="+mn-lt"/>
                <a:cs typeface="Georgia" charset="0"/>
              </a:rPr>
              <a:t>/yiyunyc2/ASIST18</a:t>
            </a:r>
            <a:endParaRPr lang="en-US" sz="2800" dirty="0" smtClean="0">
              <a:latin typeface="+mn-lt"/>
              <a:cs typeface="Georgia" charset="0"/>
            </a:endParaRPr>
          </a:p>
          <a:p>
            <a:endParaRPr lang="en-US" sz="2800" dirty="0">
              <a:latin typeface="+mn-lt"/>
              <a:cs typeface="Georgi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9" t="7646" b="8987"/>
          <a:stretch/>
        </p:blipFill>
        <p:spPr>
          <a:xfrm>
            <a:off x="39803584" y="29077291"/>
            <a:ext cx="2664296" cy="24482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913152" y="3448399"/>
            <a:ext cx="1615271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i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5">
                    <a:lumMod val="75000"/>
                  </a:schemeClr>
                </a:solidFill>
              </a:rPr>
              <a:t>hyperauthorship ; co-authorship networks; author byline</a:t>
            </a:r>
            <a:endParaRPr lang="en-US" sz="4400" b="1" i="1" dirty="0">
              <a:ln w="10160">
                <a:solidFill>
                  <a:schemeClr val="accent5"/>
                </a:solidFill>
                <a:prstDash val="solid"/>
              </a:ln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1" name="Rectangle 33"/>
          <p:cNvSpPr>
            <a:spLocks noChangeArrowheads="1"/>
          </p:cNvSpPr>
          <p:nvPr/>
        </p:nvSpPr>
        <p:spPr bwMode="auto">
          <a:xfrm>
            <a:off x="802834" y="21067712"/>
            <a:ext cx="10125542" cy="5400600"/>
          </a:xfrm>
          <a:prstGeom prst="rect">
            <a:avLst/>
          </a:prstGeom>
          <a:solidFill>
            <a:schemeClr val="bg1"/>
          </a:solidFill>
          <a:ln w="19050">
            <a:solidFill>
              <a:srgbClr val="DC4C39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0" tIns="360000" rIns="360000" bIns="360000"/>
          <a:lstStyle/>
          <a:p>
            <a:pPr>
              <a:spcBef>
                <a:spcPct val="50000"/>
              </a:spcBef>
            </a:pPr>
            <a:r>
              <a:rPr lang="en-GB" sz="4000" b="1" u="sng" dirty="0" smtClean="0">
                <a:solidFill>
                  <a:schemeClr val="tx2"/>
                </a:solidFill>
                <a:latin typeface="+mn-lt"/>
              </a:rPr>
              <a:t>AIM</a:t>
            </a:r>
            <a:endParaRPr lang="en-GB" sz="4000" b="1" dirty="0">
              <a:solidFill>
                <a:srgbClr val="CC3300"/>
              </a:solidFill>
              <a:latin typeface="+mn-lt"/>
            </a:endParaRPr>
          </a:p>
          <a:p>
            <a:r>
              <a:rPr lang="en-US" sz="2800" dirty="0">
                <a:latin typeface="+mn-lt"/>
              </a:rPr>
              <a:t> </a:t>
            </a:r>
            <a:endParaRPr lang="en-US" sz="2800" dirty="0" smtClean="0">
              <a:latin typeface="+mn-lt"/>
            </a:endParaRPr>
          </a:p>
          <a:p>
            <a:r>
              <a:rPr lang="en-US" sz="2800" b="1" dirty="0">
                <a:solidFill>
                  <a:srgbClr val="002060"/>
                </a:solidFill>
              </a:rPr>
              <a:t>RQ: </a:t>
            </a:r>
            <a:r>
              <a:rPr lang="en-US" sz="2800" dirty="0"/>
              <a:t>Investigate the </a:t>
            </a:r>
            <a:r>
              <a:rPr lang="en-US" sz="2800" b="1" dirty="0"/>
              <a:t>hyperauthorship </a:t>
            </a:r>
            <a:r>
              <a:rPr lang="en-US" sz="2800" dirty="0"/>
              <a:t>phenomenon of one major research publication from the </a:t>
            </a:r>
            <a:r>
              <a:rPr lang="en-US" sz="2800" b="1" dirty="0"/>
              <a:t>Wellcome Trust Sanger Institute</a:t>
            </a:r>
            <a:r>
              <a:rPr lang="en-US" sz="2800" dirty="0"/>
              <a:t> (biggest contributors to sequencing human chromosomes)  </a:t>
            </a:r>
          </a:p>
          <a:p>
            <a:endParaRPr lang="en-US" sz="2800" b="1" dirty="0" smtClean="0">
              <a:latin typeface="+mn-lt"/>
            </a:endParaRPr>
          </a:p>
          <a:p>
            <a:r>
              <a:rPr lang="en-US" sz="2800" b="1" dirty="0" smtClean="0">
                <a:solidFill>
                  <a:srgbClr val="002060"/>
                </a:solidFill>
                <a:latin typeface="+mn-lt"/>
              </a:rPr>
              <a:t>Using co-authorship network analysis to: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Examine the collaboration dynamics in HGP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Extrapolate the three-parts structure of partial author byline (some authors are listed alphabetically, some not)</a:t>
            </a:r>
          </a:p>
          <a:p>
            <a:pPr marL="457200" indent="-457200"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 marL="457200" indent="-457200">
              <a:buFont typeface="Arial" charset="0"/>
              <a:buChar char="•"/>
            </a:pPr>
            <a:endParaRPr lang="en-US" sz="2800" dirty="0"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3" t="13683"/>
          <a:stretch/>
        </p:blipFill>
        <p:spPr>
          <a:xfrm>
            <a:off x="1443884" y="16745594"/>
            <a:ext cx="8620396" cy="4034086"/>
          </a:xfrm>
          <a:prstGeom prst="rect">
            <a:avLst/>
          </a:prstGeom>
          <a:ln>
            <a:noFill/>
          </a:ln>
        </p:spPr>
      </p:pic>
      <p:grpSp>
        <p:nvGrpSpPr>
          <p:cNvPr id="10" name="Group 9"/>
          <p:cNvGrpSpPr/>
          <p:nvPr/>
        </p:nvGrpSpPr>
        <p:grpSpPr>
          <a:xfrm>
            <a:off x="11504440" y="6306072"/>
            <a:ext cx="10411051" cy="6015572"/>
            <a:chOff x="11625626" y="21254040"/>
            <a:chExt cx="11160809" cy="6199124"/>
          </a:xfrm>
        </p:grpSpPr>
        <p:sp>
          <p:nvSpPr>
            <p:cNvPr id="14350" name="Text Box 16"/>
            <p:cNvSpPr txBox="1">
              <a:spLocks noChangeArrowheads="1"/>
            </p:cNvSpPr>
            <p:nvPr/>
          </p:nvSpPr>
          <p:spPr bwMode="auto">
            <a:xfrm>
              <a:off x="11625626" y="26697955"/>
              <a:ext cx="11160809" cy="755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80000" tIns="180000" rIns="180000" bIns="180000">
              <a:spAutoFit/>
            </a:bodyPr>
            <a:lstStyle>
              <a:lvl1pPr eaLnBrk="0" hangingPunct="0">
                <a:defRPr sz="86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86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86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86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86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defTabSz="2193925" eaLnBrk="0" fontAlgn="base" hangingPunct="0">
                <a:spcBef>
                  <a:spcPct val="0"/>
                </a:spcBef>
                <a:spcAft>
                  <a:spcPct val="0"/>
                </a:spcAft>
                <a:defRPr sz="86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defTabSz="2193925" eaLnBrk="0" fontAlgn="base" hangingPunct="0">
                <a:spcBef>
                  <a:spcPct val="0"/>
                </a:spcBef>
                <a:spcAft>
                  <a:spcPct val="0"/>
                </a:spcAft>
                <a:defRPr sz="86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defTabSz="2193925" eaLnBrk="0" fontAlgn="base" hangingPunct="0">
                <a:spcBef>
                  <a:spcPct val="0"/>
                </a:spcBef>
                <a:spcAft>
                  <a:spcPct val="0"/>
                </a:spcAft>
                <a:defRPr sz="86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defTabSz="2193925" eaLnBrk="0" fontAlgn="base" hangingPunct="0">
                <a:spcBef>
                  <a:spcPct val="0"/>
                </a:spcBef>
                <a:spcAft>
                  <a:spcPct val="0"/>
                </a:spcAft>
                <a:defRPr sz="86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2400" b="1" i="1" dirty="0" smtClean="0"/>
                <a:t>Figure 1. Three-parts author structure of the chromosome 1 paper</a:t>
              </a:r>
              <a:endParaRPr lang="en-AU" sz="2400" b="1" i="1" dirty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36488" y="21254040"/>
              <a:ext cx="8477895" cy="5586209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" name="TextBox 12"/>
          <p:cNvSpPr txBox="1"/>
          <p:nvPr/>
        </p:nvSpPr>
        <p:spPr>
          <a:xfrm>
            <a:off x="21585560" y="5874024"/>
            <a:ext cx="10513168" cy="10864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cs typeface="Georgia" charset="0"/>
              </a:rPr>
              <a:t>Data collection: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cs typeface="Georgia" charset="0"/>
              </a:rPr>
              <a:t>Co-authorship data on articles published by the Sanger institute on the results of sequencing 8 chromosomes: 1, 6, 9, 10, 13, 20, 22, and X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cs typeface="Georgia" charset="0"/>
              </a:rPr>
              <a:t>The 8 papers identified </a:t>
            </a:r>
            <a:r>
              <a:rPr lang="en-US" sz="2800" dirty="0"/>
              <a:t>were published between the years of 1999 to 2006, and were all highly-cited within the field </a:t>
            </a:r>
            <a:endParaRPr lang="en-US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Focus of this study: published work on </a:t>
            </a:r>
            <a:r>
              <a:rPr lang="en-US" sz="2800" b="1" dirty="0"/>
              <a:t>chromosome 1</a:t>
            </a:r>
            <a:r>
              <a:rPr lang="en-US" sz="2800" dirty="0"/>
              <a:t>, the largest human chromosome, thus requiring the most coordinated efforts to annotate and </a:t>
            </a:r>
            <a:r>
              <a:rPr lang="en-US" sz="2800" dirty="0" smtClean="0"/>
              <a:t>sequence</a:t>
            </a:r>
          </a:p>
          <a:p>
            <a:endParaRPr lang="en-US" sz="2800" dirty="0">
              <a:cs typeface="Georgia" charset="0"/>
            </a:endParaRPr>
          </a:p>
          <a:p>
            <a:r>
              <a:rPr lang="en-US" sz="2800" b="1" dirty="0">
                <a:solidFill>
                  <a:srgbClr val="002060"/>
                </a:solidFill>
                <a:cs typeface="Georgia" charset="0"/>
              </a:rPr>
              <a:t>Unit of analysis: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cs typeface="Georgia" charset="0"/>
              </a:rPr>
              <a:t>Chromosome 1 paper (Gregory et al, 2006)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cs typeface="Georgia" charset="0"/>
              </a:rPr>
              <a:t>166 </a:t>
            </a:r>
            <a:r>
              <a:rPr lang="en-US" sz="2800" dirty="0">
                <a:cs typeface="Georgia" charset="0"/>
              </a:rPr>
              <a:t>authors: </a:t>
            </a:r>
            <a:r>
              <a:rPr lang="en-US" sz="2800" b="1" dirty="0"/>
              <a:t>24</a:t>
            </a:r>
            <a:r>
              <a:rPr lang="en-US" sz="2800" dirty="0"/>
              <a:t> are </a:t>
            </a:r>
            <a:r>
              <a:rPr lang="en-US" sz="2800" b="1" dirty="0"/>
              <a:t>first authors</a:t>
            </a:r>
            <a:r>
              <a:rPr lang="en-US" sz="2800" dirty="0"/>
              <a:t>, </a:t>
            </a:r>
            <a:r>
              <a:rPr lang="en-US" sz="2800" b="1" dirty="0"/>
              <a:t>127</a:t>
            </a:r>
            <a:r>
              <a:rPr lang="en-US" sz="2800" dirty="0"/>
              <a:t> are </a:t>
            </a:r>
            <a:r>
              <a:rPr lang="en-US" sz="2800" b="1" dirty="0"/>
              <a:t>middle authors</a:t>
            </a:r>
            <a:r>
              <a:rPr lang="en-US" sz="2800" dirty="0"/>
              <a:t>, and </a:t>
            </a:r>
            <a:r>
              <a:rPr lang="en-US" sz="2800" b="1" dirty="0"/>
              <a:t>15</a:t>
            </a:r>
            <a:r>
              <a:rPr lang="en-US" sz="2800" dirty="0"/>
              <a:t> are </a:t>
            </a:r>
            <a:r>
              <a:rPr lang="en-US" sz="2800" b="1" dirty="0"/>
              <a:t>last authors </a:t>
            </a:r>
            <a:r>
              <a:rPr lang="en-US" sz="2800" dirty="0"/>
              <a:t>(Figure 1)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Data on authors’ affiliations, general demographics as well as the list of co-authors are obtained from the ISI </a:t>
            </a:r>
            <a:r>
              <a:rPr lang="en-US" sz="2800" b="1" dirty="0"/>
              <a:t>Web of Science</a:t>
            </a:r>
            <a:r>
              <a:rPr lang="en-US" sz="2800" dirty="0"/>
              <a:t> and </a:t>
            </a:r>
            <a:r>
              <a:rPr lang="en-US" sz="2800" b="1" dirty="0"/>
              <a:t>Scopus </a:t>
            </a:r>
            <a:endParaRPr lang="en-US" sz="2800" b="1" dirty="0" smtClean="0"/>
          </a:p>
          <a:p>
            <a:pPr marL="457200" indent="-457200">
              <a:buFont typeface="Arial" charset="0"/>
              <a:buChar char="•"/>
            </a:pPr>
            <a:endParaRPr lang="en-US" sz="2800" b="1" dirty="0" smtClean="0"/>
          </a:p>
          <a:p>
            <a:r>
              <a:rPr lang="en-US" sz="2800" b="1" dirty="0">
                <a:solidFill>
                  <a:srgbClr val="002060"/>
                </a:solidFill>
                <a:cs typeface="Georgia" charset="0"/>
              </a:rPr>
              <a:t>Tools used: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R’s </a:t>
            </a:r>
            <a:r>
              <a:rPr lang="en-US" sz="2800" i="1" dirty="0" err="1"/>
              <a:t>igraph</a:t>
            </a:r>
            <a:r>
              <a:rPr lang="en-US" sz="2800" dirty="0"/>
              <a:t> </a:t>
            </a:r>
            <a:r>
              <a:rPr lang="en-US" sz="2800" dirty="0" smtClean="0"/>
              <a:t>package: </a:t>
            </a:r>
            <a:r>
              <a:rPr lang="en-US" sz="2800" dirty="0"/>
              <a:t>constructing the network matrix and calculating network measures</a:t>
            </a:r>
            <a:r>
              <a:rPr lang="en-US" sz="2800" dirty="0"/>
              <a:t> </a:t>
            </a:r>
            <a:endParaRPr lang="en-US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800" dirty="0" err="1" smtClean="0"/>
              <a:t>Gephi</a:t>
            </a:r>
            <a:r>
              <a:rPr lang="en-US" sz="2800" dirty="0" smtClean="0"/>
              <a:t>: visualizing the whole network and the induced subgraphs</a:t>
            </a:r>
            <a:endParaRPr lang="en-US" sz="2800" b="1" dirty="0"/>
          </a:p>
          <a:p>
            <a:endParaRPr lang="en-US" sz="2800" b="1" dirty="0" smtClean="0"/>
          </a:p>
          <a:p>
            <a:endParaRPr 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4" name="TextBox 53"/>
              <p:cNvSpPr txBox="1"/>
              <p:nvPr/>
            </p:nvSpPr>
            <p:spPr>
              <a:xfrm>
                <a:off x="11831268" y="12285818"/>
                <a:ext cx="9610276" cy="35741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solidFill>
                      <a:srgbClr val="002060"/>
                    </a:solidFill>
                    <a:cs typeface="Georgia" charset="0"/>
                  </a:rPr>
                  <a:t>Co-authorship network construction: </a:t>
                </a:r>
              </a:p>
              <a:p>
                <a:pPr marL="457200" indent="-457200">
                  <a:buFont typeface="Arial" charset="0"/>
                  <a:buChar char="•"/>
                </a:pPr>
                <a:r>
                  <a:rPr lang="en-US" sz="2800" dirty="0"/>
                  <a:t>C</a:t>
                </a:r>
                <a:r>
                  <a:rPr lang="en-US" sz="2800" dirty="0"/>
                  <a:t>apture </a:t>
                </a:r>
                <a:r>
                  <a:rPr lang="en-US" sz="2800" dirty="0"/>
                  <a:t>collaboration patterns among all the authors involved in the chromosome 1 study </a:t>
                </a:r>
                <a:endParaRPr lang="en-US" sz="2800" dirty="0"/>
              </a:p>
              <a:p>
                <a:pPr marL="457200" indent="-457200">
                  <a:buFont typeface="Arial" charset="0"/>
                  <a:buChar char="•"/>
                </a:pPr>
                <a:r>
                  <a:rPr lang="en-US" sz="2800" dirty="0"/>
                  <a:t>Undirected network: co-authorship is mutual between two researchers</a:t>
                </a:r>
              </a:p>
              <a:p>
                <a:pPr marL="457200" indent="-457200">
                  <a:buFont typeface="Arial" charset="0"/>
                  <a:buChar char="•"/>
                </a:pPr>
                <a:r>
                  <a:rPr lang="en-US" sz="2800" dirty="0"/>
                  <a:t>N</a:t>
                </a:r>
                <a:r>
                  <a:rPr lang="en-US" sz="2800" dirty="0"/>
                  <a:t>ode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</a:rPr>
                      <m:t>𝑖</m:t>
                    </m:r>
                  </m:oMath>
                </a14:m>
                <a:r>
                  <a:rPr lang="en-US" sz="2800" dirty="0"/>
                  <a:t> (ego) represents each </a:t>
                </a:r>
                <a:r>
                  <a:rPr lang="en-US" sz="2800" dirty="0"/>
                  <a:t>author; an </a:t>
                </a:r>
                <a:r>
                  <a:rPr lang="en-US" sz="2800" dirty="0"/>
                  <a:t>edge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800" dirty="0"/>
                  <a:t> between node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</a:rPr>
                      <m:t>𝑖</m:t>
                    </m:r>
                  </m:oMath>
                </a14:m>
                <a:r>
                  <a:rPr lang="en-US" sz="2800" dirty="0"/>
                  <a:t> (ego) and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</a:rPr>
                      <m:t>𝑗</m:t>
                    </m:r>
                  </m:oMath>
                </a14:m>
                <a:r>
                  <a:rPr lang="en-US" sz="2800" dirty="0"/>
                  <a:t> (alter) denotes that these two authors have worked on </a:t>
                </a:r>
                <a:r>
                  <a:rPr lang="en-US" sz="2800" b="1" dirty="0"/>
                  <a:t>at least 5 </a:t>
                </a:r>
                <a:r>
                  <a:rPr lang="en-US" sz="2800" dirty="0"/>
                  <a:t>papers together </a:t>
                </a:r>
                <a:endParaRPr lang="en-US" sz="2800" dirty="0" smtClean="0"/>
              </a:p>
            </p:txBody>
          </p:sp>
        </mc:Choice>
        <mc:Fallback>
          <p:sp>
            <p:nvSpPr>
              <p:cNvPr id="54" name="TextBox 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31268" y="12285818"/>
                <a:ext cx="9610276" cy="3574120"/>
              </a:xfrm>
              <a:prstGeom prst="rect">
                <a:avLst/>
              </a:prstGeom>
              <a:blipFill rotWithShape="0">
                <a:blip r:embed="rId7"/>
                <a:stretch>
                  <a:fillRect l="-1332" t="-1704" b="-35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TextBox 55"/>
          <p:cNvSpPr txBox="1"/>
          <p:nvPr/>
        </p:nvSpPr>
        <p:spPr>
          <a:xfrm>
            <a:off x="11831268" y="17817474"/>
            <a:ext cx="105832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The </a:t>
            </a:r>
            <a:r>
              <a:rPr lang="en-US" sz="2800" b="1" dirty="0">
                <a:solidFill>
                  <a:srgbClr val="002060"/>
                </a:solidFill>
              </a:rPr>
              <a:t>whole network: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includes ego-alter relationships and alter-alter relationships (co-authors tied to the focal author are also tied to each other)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Density is low (</a:t>
            </a:r>
            <a:r>
              <a:rPr lang="en-US" sz="2800" dirty="0" err="1"/>
              <a:t>ρ</a:t>
            </a:r>
            <a:r>
              <a:rPr lang="en-US" sz="2800" dirty="0"/>
              <a:t>=0.008) (mean degree of 14.69 edges per author); Clustering coefficient is high at (C=0.843); Average path length is low (𝓁= 3.538)</a:t>
            </a:r>
          </a:p>
          <a:p>
            <a:r>
              <a:rPr lang="en-US" sz="2800" b="1" dirty="0">
                <a:solidFill>
                  <a:srgbClr val="002060"/>
                </a:solidFill>
                <a:sym typeface="Wingdings"/>
              </a:rPr>
              <a:t></a:t>
            </a:r>
            <a:r>
              <a:rPr lang="en-US" sz="2800" b="1" dirty="0">
                <a:sym typeface="Wingdings"/>
              </a:rPr>
              <a:t> </a:t>
            </a:r>
            <a:r>
              <a:rPr lang="en-US" sz="2800" b="1" dirty="0" smtClean="0">
                <a:solidFill>
                  <a:srgbClr val="DC4C39"/>
                </a:solidFill>
                <a:sym typeface="Wingdings"/>
              </a:rPr>
              <a:t>Middle authors (Group 2)</a:t>
            </a:r>
            <a:r>
              <a:rPr lang="en-US" sz="2800" b="1" dirty="0" smtClean="0">
                <a:sym typeface="Wingdings"/>
              </a:rPr>
              <a:t> </a:t>
            </a:r>
            <a:r>
              <a:rPr lang="en-US" sz="2800" dirty="0" smtClean="0">
                <a:sym typeface="Wingdings"/>
              </a:rPr>
              <a:t>score high in Betweenness and Eigenvector centralities</a:t>
            </a:r>
            <a:endParaRPr lang="en-US" sz="2800" b="1" dirty="0"/>
          </a:p>
          <a:p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57" name="Rectangle 33"/>
          <p:cNvSpPr>
            <a:spLocks noChangeArrowheads="1"/>
          </p:cNvSpPr>
          <p:nvPr/>
        </p:nvSpPr>
        <p:spPr bwMode="auto">
          <a:xfrm>
            <a:off x="811756" y="26756344"/>
            <a:ext cx="10125542" cy="5544616"/>
          </a:xfrm>
          <a:prstGeom prst="rect">
            <a:avLst/>
          </a:prstGeom>
          <a:solidFill>
            <a:schemeClr val="bg1"/>
          </a:solidFill>
          <a:ln w="19050">
            <a:solidFill>
              <a:srgbClr val="DC4C39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0" tIns="360000" rIns="360000" bIns="360000"/>
          <a:lstStyle/>
          <a:p>
            <a:pPr marL="457200" indent="-457200"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 marL="457200" indent="-457200">
              <a:buFont typeface="Arial" charset="0"/>
              <a:buChar char="•"/>
            </a:pPr>
            <a:endParaRPr lang="en-US" sz="2800" dirty="0">
              <a:latin typeface="+mn-lt"/>
            </a:endParaRPr>
          </a:p>
        </p:txBody>
      </p:sp>
      <p:graphicFrame>
        <p:nvGraphicFramePr>
          <p:cNvPr id="58" name="Table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2826317"/>
              </p:ext>
            </p:extLst>
          </p:nvPr>
        </p:nvGraphicFramePr>
        <p:xfrm>
          <a:off x="1135288" y="27498995"/>
          <a:ext cx="9289032" cy="42498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400"/>
                <a:gridCol w="2376264"/>
                <a:gridCol w="3312368"/>
              </a:tblGrid>
              <a:tr h="39120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2060"/>
                          </a:solidFill>
                        </a:rPr>
                        <a:t>Measures</a:t>
                      </a:r>
                      <a:endParaRPr lang="en-US" sz="24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2060"/>
                          </a:solidFill>
                        </a:rPr>
                        <a:t>Whole network</a:t>
                      </a:r>
                      <a:endParaRPr lang="en-US" sz="24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2060"/>
                          </a:solidFill>
                        </a:rPr>
                        <a:t>Induced</a:t>
                      </a:r>
                      <a:r>
                        <a:rPr lang="en-US" sz="2400" b="1" baseline="0" dirty="0" smtClean="0">
                          <a:solidFill>
                            <a:srgbClr val="002060"/>
                          </a:solidFill>
                        </a:rPr>
                        <a:t> network</a:t>
                      </a:r>
                      <a:endParaRPr lang="en-US" sz="24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1205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rgbClr val="002060"/>
                          </a:solidFill>
                        </a:rPr>
                        <a:t>Number of nodes</a:t>
                      </a:r>
                      <a:endParaRPr lang="en-US" sz="24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1918 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166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1205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rgbClr val="002060"/>
                          </a:solidFill>
                        </a:rPr>
                        <a:t>Number of edges</a:t>
                      </a:r>
                      <a:endParaRPr lang="en-US" sz="24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14,088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9,653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1205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rgbClr val="002060"/>
                          </a:solidFill>
                        </a:rPr>
                        <a:t>Density</a:t>
                      </a:r>
                      <a:r>
                        <a:rPr lang="en-US" sz="2400" i="1" baseline="0" dirty="0" smtClean="0">
                          <a:solidFill>
                            <a:srgbClr val="002060"/>
                          </a:solidFill>
                        </a:rPr>
                        <a:t> </a:t>
                      </a:r>
                      <a:endParaRPr lang="en-US" sz="24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0.008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0.705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1205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rgbClr val="002060"/>
                          </a:solidFill>
                        </a:rPr>
                        <a:t>Degree centralization</a:t>
                      </a:r>
                      <a:endParaRPr lang="en-US" sz="24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14.69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116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1205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rgbClr val="002060"/>
                          </a:solidFill>
                        </a:rPr>
                        <a:t>Betweenness centrality</a:t>
                      </a:r>
                      <a:endParaRPr lang="en-US" sz="24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2,213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21.63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1205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rgbClr val="002060"/>
                          </a:solidFill>
                        </a:rPr>
                        <a:t>Eigenvector centrality</a:t>
                      </a:r>
                      <a:endParaRPr lang="en-US" sz="24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0.055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0.557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1205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rgbClr val="002060"/>
                          </a:solidFill>
                        </a:rPr>
                        <a:t>Clustering </a:t>
                      </a:r>
                      <a:endParaRPr lang="en-US" sz="24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0.843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0.908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2203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rgbClr val="002060"/>
                          </a:solidFill>
                        </a:rPr>
                        <a:t>Average path length</a:t>
                      </a:r>
                      <a:endParaRPr lang="en-US" sz="24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3.538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1.425</a:t>
                      </a:r>
                      <a:endParaRPr lang="en-US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9" name="Text Box 14"/>
          <p:cNvSpPr txBox="1">
            <a:spLocks noChangeArrowheads="1"/>
          </p:cNvSpPr>
          <p:nvPr/>
        </p:nvSpPr>
        <p:spPr bwMode="auto">
          <a:xfrm>
            <a:off x="2463363" y="26907127"/>
            <a:ext cx="89154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600" b="1" i="1" dirty="0" smtClean="0"/>
              <a:t>Table 1. Overview of network characteristics  </a:t>
            </a:r>
            <a:endParaRPr lang="en-AU" sz="2600" b="1" i="1" dirty="0"/>
          </a:p>
        </p:txBody>
      </p:sp>
      <p:sp>
        <p:nvSpPr>
          <p:cNvPr id="60" name="TextBox 59"/>
          <p:cNvSpPr txBox="1"/>
          <p:nvPr/>
        </p:nvSpPr>
        <p:spPr>
          <a:xfrm>
            <a:off x="22310152" y="17773641"/>
            <a:ext cx="988793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The </a:t>
            </a:r>
            <a:r>
              <a:rPr lang="en-US" sz="2800" b="1" dirty="0">
                <a:solidFill>
                  <a:srgbClr val="002060"/>
                </a:solidFill>
              </a:rPr>
              <a:t>induced network: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subset of the whole network with specified egos and alters who are 166 authors in the chromosome 1 paper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Density is much higher (</a:t>
            </a:r>
            <a:r>
              <a:rPr lang="en-US" sz="2800" dirty="0" err="1"/>
              <a:t>ρ</a:t>
            </a:r>
            <a:r>
              <a:rPr lang="en-US" sz="2800" dirty="0"/>
              <a:t>=.705) (mean degree of 116 edges per author); Clustering coefficient is very high at (C=0.908); Average path length is minimal (𝓁= 1.425</a:t>
            </a:r>
            <a:r>
              <a:rPr lang="en-US" sz="2800" dirty="0" smtClean="0"/>
              <a:t>)</a:t>
            </a:r>
          </a:p>
          <a:p>
            <a:r>
              <a:rPr lang="en-US" sz="2800" dirty="0" smtClean="0">
                <a:sym typeface="Wingdings"/>
              </a:rPr>
              <a:t> </a:t>
            </a:r>
            <a:r>
              <a:rPr lang="en-US" sz="2800" b="1" dirty="0" smtClean="0">
                <a:solidFill>
                  <a:srgbClr val="DC4C39"/>
                </a:solidFill>
                <a:sym typeface="Wingdings"/>
              </a:rPr>
              <a:t>Middle authors (Group 2) </a:t>
            </a:r>
            <a:r>
              <a:rPr lang="en-US" sz="2800" dirty="0" smtClean="0">
                <a:sym typeface="Wingdings"/>
              </a:rPr>
              <a:t>score high in Degree and Eigenvector centralities</a:t>
            </a:r>
            <a:endParaRPr lang="en-US" sz="2800" dirty="0"/>
          </a:p>
        </p:txBody>
      </p:sp>
      <p:sp>
        <p:nvSpPr>
          <p:cNvPr id="61" name="TextBox 60"/>
          <p:cNvSpPr txBox="1"/>
          <p:nvPr/>
        </p:nvSpPr>
        <p:spPr>
          <a:xfrm>
            <a:off x="11794419" y="17323296"/>
            <a:ext cx="16919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Table 1 </a:t>
            </a:r>
            <a:r>
              <a:rPr lang="en-US" sz="2800" dirty="0"/>
              <a:t>exhibits the network characteristics of both the whole network and the induced </a:t>
            </a:r>
            <a:r>
              <a:rPr lang="en-US" sz="2800"/>
              <a:t>network  </a:t>
            </a:r>
            <a:endParaRPr lang="en-US" sz="2800" dirty="0"/>
          </a:p>
        </p:txBody>
      </p:sp>
      <p:graphicFrame>
        <p:nvGraphicFramePr>
          <p:cNvPr id="62" name="Table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159587"/>
              </p:ext>
            </p:extLst>
          </p:nvPr>
        </p:nvGraphicFramePr>
        <p:xfrm>
          <a:off x="17405401" y="22877068"/>
          <a:ext cx="3384375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2682"/>
                <a:gridCol w="971693"/>
              </a:tblGrid>
              <a:tr h="32405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Name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Group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05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1.Hubbard,</a:t>
                      </a:r>
                      <a:r>
                        <a:rPr lang="en-US" sz="1800" i="1" baseline="0" dirty="0" smtClean="0">
                          <a:solidFill>
                            <a:srgbClr val="002060"/>
                          </a:solidFill>
                        </a:rPr>
                        <a:t> Tim J. P.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2.Carter, Nigel P.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3.Burton, John L.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3" name="Text Box 14"/>
          <p:cNvSpPr txBox="1">
            <a:spLocks noChangeArrowheads="1"/>
          </p:cNvSpPr>
          <p:nvPr/>
        </p:nvSpPr>
        <p:spPr bwMode="auto">
          <a:xfrm>
            <a:off x="17403005" y="22372792"/>
            <a:ext cx="379278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b="1" i="1" dirty="0" smtClean="0"/>
              <a:t>Whole</a:t>
            </a:r>
            <a:r>
              <a:rPr lang="en-US" sz="2000" b="1" i="1" dirty="0" smtClean="0"/>
              <a:t>- Degree centrality </a:t>
            </a:r>
            <a:endParaRPr lang="en-AU" sz="2000" b="1" i="1" dirty="0"/>
          </a:p>
        </p:txBody>
      </p:sp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01874"/>
              </p:ext>
            </p:extLst>
          </p:nvPr>
        </p:nvGraphicFramePr>
        <p:xfrm>
          <a:off x="17409096" y="26457015"/>
          <a:ext cx="3384375" cy="1737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2682"/>
                <a:gridCol w="971693"/>
              </a:tblGrid>
              <a:tr h="32405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Name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Group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05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1.Leongamornlert,</a:t>
                      </a:r>
                      <a:r>
                        <a:rPr lang="en-US" sz="1800" i="1" baseline="0" dirty="0" smtClean="0">
                          <a:solidFill>
                            <a:srgbClr val="002060"/>
                          </a:solidFill>
                        </a:rPr>
                        <a:t> Daniel A.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2.Hunt,</a:t>
                      </a:r>
                      <a:r>
                        <a:rPr lang="en-US" sz="1800" i="1" baseline="0" dirty="0" smtClean="0">
                          <a:solidFill>
                            <a:srgbClr val="002060"/>
                          </a:solidFill>
                        </a:rPr>
                        <a:t> Sarah E.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3.Lush, Michael J.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5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8907187"/>
              </p:ext>
            </p:extLst>
          </p:nvPr>
        </p:nvGraphicFramePr>
        <p:xfrm>
          <a:off x="17409095" y="30189848"/>
          <a:ext cx="3384375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2682"/>
                <a:gridCol w="971693"/>
              </a:tblGrid>
              <a:tr h="32405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Name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Group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05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1.Grafham,</a:t>
                      </a:r>
                      <a:r>
                        <a:rPr lang="en-US" sz="1800" i="1" baseline="0" dirty="0" smtClean="0">
                          <a:solidFill>
                            <a:srgbClr val="002060"/>
                          </a:solidFill>
                        </a:rPr>
                        <a:t> Darren V.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2.Willey,</a:t>
                      </a:r>
                      <a:r>
                        <a:rPr lang="en-US" sz="1800" i="1" baseline="0" dirty="0" smtClean="0">
                          <a:solidFill>
                            <a:srgbClr val="002060"/>
                          </a:solidFill>
                        </a:rPr>
                        <a:t> David L.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3.Bird, Christine P.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6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973547"/>
              </p:ext>
            </p:extLst>
          </p:nvPr>
        </p:nvGraphicFramePr>
        <p:xfrm>
          <a:off x="27682773" y="22881593"/>
          <a:ext cx="3384375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2682"/>
                <a:gridCol w="971693"/>
              </a:tblGrid>
              <a:tr h="32405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Name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Group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05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1.Grafham,</a:t>
                      </a:r>
                      <a:r>
                        <a:rPr lang="en-US" sz="1800" i="1" baseline="0" dirty="0" smtClean="0">
                          <a:solidFill>
                            <a:srgbClr val="002060"/>
                          </a:solidFill>
                        </a:rPr>
                        <a:t> Darren V.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2.Laird, Gavin K.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3.Jones, Matthew C.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7" name="Table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726139"/>
              </p:ext>
            </p:extLst>
          </p:nvPr>
        </p:nvGraphicFramePr>
        <p:xfrm>
          <a:off x="27706649" y="26736200"/>
          <a:ext cx="3384375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2682"/>
                <a:gridCol w="971693"/>
              </a:tblGrid>
              <a:tr h="32405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Name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Group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05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1.Bentley, David R.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2.Carter, Nigel P.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3.Gregory,</a:t>
                      </a:r>
                      <a:r>
                        <a:rPr lang="en-US" sz="1800" i="1" baseline="0" dirty="0" smtClean="0">
                          <a:solidFill>
                            <a:srgbClr val="002060"/>
                          </a:solidFill>
                        </a:rPr>
                        <a:t> Simon G. 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8" name="Table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726251"/>
              </p:ext>
            </p:extLst>
          </p:nvPr>
        </p:nvGraphicFramePr>
        <p:xfrm>
          <a:off x="27705994" y="30189214"/>
          <a:ext cx="3384375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2682"/>
                <a:gridCol w="971693"/>
              </a:tblGrid>
              <a:tr h="32405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Name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rgbClr val="002060"/>
                          </a:solidFill>
                        </a:rPr>
                        <a:t>Group</a:t>
                      </a:r>
                      <a:endParaRPr lang="en-US" sz="1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05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1.Grafham, Darren V.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2.Laird, Gavin K.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977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solidFill>
                            <a:srgbClr val="002060"/>
                          </a:solidFill>
                        </a:rPr>
                        <a:t>3.Bird, Christine P. </a:t>
                      </a:r>
                      <a:endParaRPr lang="en-US" sz="1800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C4C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9" name="Text Box 14"/>
          <p:cNvSpPr txBox="1">
            <a:spLocks noChangeArrowheads="1"/>
          </p:cNvSpPr>
          <p:nvPr/>
        </p:nvSpPr>
        <p:spPr bwMode="auto">
          <a:xfrm>
            <a:off x="27706648" y="22372792"/>
            <a:ext cx="379278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b="1" i="1" dirty="0" smtClean="0"/>
              <a:t>Induced- Degree centrality</a:t>
            </a:r>
            <a:endParaRPr lang="en-AU" sz="2000" b="1" i="1" dirty="0"/>
          </a:p>
        </p:txBody>
      </p:sp>
      <p:sp>
        <p:nvSpPr>
          <p:cNvPr id="70" name="Text Box 14"/>
          <p:cNvSpPr txBox="1">
            <a:spLocks noChangeArrowheads="1"/>
          </p:cNvSpPr>
          <p:nvPr/>
        </p:nvSpPr>
        <p:spPr bwMode="auto">
          <a:xfrm>
            <a:off x="27706648" y="26227927"/>
            <a:ext cx="439208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b="1" i="1" dirty="0" smtClean="0"/>
              <a:t>Induced- Betweenness centrality</a:t>
            </a:r>
            <a:endParaRPr lang="en-AU" sz="2000" b="1" i="1" dirty="0"/>
          </a:p>
        </p:txBody>
      </p:sp>
      <p:sp>
        <p:nvSpPr>
          <p:cNvPr id="71" name="Text Box 14"/>
          <p:cNvSpPr txBox="1">
            <a:spLocks noChangeArrowheads="1"/>
          </p:cNvSpPr>
          <p:nvPr/>
        </p:nvSpPr>
        <p:spPr bwMode="auto">
          <a:xfrm>
            <a:off x="27749204" y="29695194"/>
            <a:ext cx="43495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b="1" i="1" dirty="0" smtClean="0"/>
              <a:t>Induced- Eigenvector centrality</a:t>
            </a:r>
            <a:endParaRPr lang="en-AU" sz="2000" b="1" i="1" dirty="0"/>
          </a:p>
        </p:txBody>
      </p:sp>
      <p:sp>
        <p:nvSpPr>
          <p:cNvPr id="72" name="Text Box 14"/>
          <p:cNvSpPr txBox="1">
            <a:spLocks noChangeArrowheads="1"/>
          </p:cNvSpPr>
          <p:nvPr/>
        </p:nvSpPr>
        <p:spPr bwMode="auto">
          <a:xfrm>
            <a:off x="17409095" y="25964255"/>
            <a:ext cx="378669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b="1" i="1" smtClean="0"/>
              <a:t>Whole-</a:t>
            </a:r>
            <a:r>
              <a:rPr lang="en-US" sz="2000" b="1" i="1" smtClean="0"/>
              <a:t> Betweenness centrality</a:t>
            </a:r>
            <a:endParaRPr lang="en-AU" sz="2000" b="1" i="1" dirty="0"/>
          </a:p>
        </p:txBody>
      </p:sp>
      <p:sp>
        <p:nvSpPr>
          <p:cNvPr id="73" name="Text Box 14"/>
          <p:cNvSpPr txBox="1">
            <a:spLocks noChangeArrowheads="1"/>
          </p:cNvSpPr>
          <p:nvPr/>
        </p:nvSpPr>
        <p:spPr bwMode="auto">
          <a:xfrm>
            <a:off x="17495224" y="29695194"/>
            <a:ext cx="370056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19392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b="1" i="1" dirty="0" smtClean="0"/>
              <a:t>Whole</a:t>
            </a:r>
            <a:r>
              <a:rPr lang="en-US" sz="2000" b="1" i="1" dirty="0" smtClean="0"/>
              <a:t>- </a:t>
            </a:r>
            <a:r>
              <a:rPr lang="en-US" sz="2000" b="1" i="1" smtClean="0"/>
              <a:t>Eigenvector centrality</a:t>
            </a:r>
            <a:endParaRPr lang="en-AU" sz="2000" b="1" i="1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6705" y="25370854"/>
            <a:ext cx="4146135" cy="324376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0"/>
          <a:stretch/>
        </p:blipFill>
        <p:spPr>
          <a:xfrm>
            <a:off x="12156057" y="21489076"/>
            <a:ext cx="4818683" cy="376016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9619" y="28968028"/>
            <a:ext cx="3336344" cy="303722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2"/>
          <a:stretch/>
        </p:blipFill>
        <p:spPr>
          <a:xfrm>
            <a:off x="22579179" y="25326962"/>
            <a:ext cx="4383126" cy="333155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5" b="2178"/>
          <a:stretch/>
        </p:blipFill>
        <p:spPr>
          <a:xfrm>
            <a:off x="22017608" y="21696761"/>
            <a:ext cx="4632960" cy="304005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9391" y="28938905"/>
            <a:ext cx="3345652" cy="313411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131F33"/>
      </a:dk1>
      <a:lt1>
        <a:srgbClr val="FFFFFF"/>
      </a:lt1>
      <a:dk2>
        <a:srgbClr val="DC4D3A"/>
      </a:dk2>
      <a:lt2>
        <a:srgbClr val="FAFAFA"/>
      </a:lt2>
      <a:accent1>
        <a:srgbClr val="131F33"/>
      </a:accent1>
      <a:accent2>
        <a:srgbClr val="DB4C3A"/>
      </a:accent2>
      <a:accent3>
        <a:srgbClr val="555555"/>
      </a:accent3>
      <a:accent4>
        <a:srgbClr val="888888"/>
      </a:accent4>
      <a:accent5>
        <a:srgbClr val="3D64A7"/>
      </a:accent5>
      <a:accent6>
        <a:srgbClr val="B23E2F"/>
      </a:accent6>
      <a:hlink>
        <a:srgbClr val="666666"/>
      </a:hlink>
      <a:folHlink>
        <a:srgbClr val="AAAAA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2410CA1B-542D-3244-B814-5E899E0E5892}" vid="{0D1DA440-3E1F-1243-A175-747014F56C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Research_poster_template</Template>
  <TotalTime>1378</TotalTime>
  <Words>1052</Words>
  <Application>Microsoft Macintosh PowerPoint</Application>
  <PresentationFormat>Custom</PresentationFormat>
  <Paragraphs>186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 Black</vt:lpstr>
      <vt:lpstr>Calibri</vt:lpstr>
      <vt:lpstr>Cambria Math</vt:lpstr>
      <vt:lpstr>Georgia</vt:lpstr>
      <vt:lpstr>ＭＳ Ｐゴシック</vt:lpstr>
      <vt:lpstr>Wingdings</vt:lpstr>
      <vt:lpstr>Arial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依芸 鄭</dc:creator>
  <cp:keywords/>
  <dc:description/>
  <cp:lastModifiedBy>依芸 鄭</cp:lastModifiedBy>
  <cp:revision>98</cp:revision>
  <cp:lastPrinted>2018-10-21T23:19:18Z</cp:lastPrinted>
  <dcterms:created xsi:type="dcterms:W3CDTF">2018-10-21T15:32:52Z</dcterms:created>
  <dcterms:modified xsi:type="dcterms:W3CDTF">2018-10-22T14:30:53Z</dcterms:modified>
  <cp:category/>
</cp:coreProperties>
</file>

<file path=docProps/thumbnail.jpeg>
</file>